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85" r:id="rId3"/>
    <p:sldId id="286" r:id="rId4"/>
    <p:sldId id="284" r:id="rId5"/>
    <p:sldId id="283" r:id="rId6"/>
    <p:sldId id="280" r:id="rId7"/>
    <p:sldId id="282" r:id="rId8"/>
    <p:sldId id="281" r:id="rId9"/>
    <p:sldId id="259" r:id="rId10"/>
    <p:sldId id="275" r:id="rId11"/>
    <p:sldId id="276" r:id="rId12"/>
    <p:sldId id="279" r:id="rId13"/>
    <p:sldId id="287" r:id="rId14"/>
    <p:sldId id="267" r:id="rId15"/>
    <p:sldId id="273" r:id="rId16"/>
    <p:sldId id="272" r:id="rId17"/>
    <p:sldId id="260" r:id="rId18"/>
    <p:sldId id="257" r:id="rId19"/>
    <p:sldId id="271" r:id="rId20"/>
    <p:sldId id="258" r:id="rId21"/>
    <p:sldId id="268" r:id="rId22"/>
    <p:sldId id="274" r:id="rId23"/>
    <p:sldId id="261" r:id="rId24"/>
    <p:sldId id="264" r:id="rId25"/>
    <p:sldId id="269" r:id="rId26"/>
    <p:sldId id="270" r:id="rId27"/>
    <p:sldId id="262" r:id="rId28"/>
    <p:sldId id="266" r:id="rId29"/>
    <p:sldId id="263" r:id="rId30"/>
    <p:sldId id="265" r:id="rId31"/>
    <p:sldId id="277" r:id="rId32"/>
    <p:sldId id="278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67"/>
    <p:restoredTop sz="94640"/>
  </p:normalViewPr>
  <p:slideViewPr>
    <p:cSldViewPr>
      <p:cViewPr varScale="1">
        <p:scale>
          <a:sx n="84" d="100"/>
          <a:sy n="84" d="100"/>
        </p:scale>
        <p:origin x="1450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00CC5-5FBB-4DF1-A72A-83EAEEE82581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71A73-ECD4-4AC2-89A9-670BDE1232A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3600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71A73-ECD4-4AC2-89A9-670BDE1232AC}" type="slidenum">
              <a:rPr lang="en-IN" smtClean="0"/>
              <a:pPr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1683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1885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6119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933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781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8230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9543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393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5367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285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3531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09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8087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11" Type="http://schemas.openxmlformats.org/officeDocument/2006/relationships/image" Target="../media/image23.tiff"/><Relationship Id="rId5" Type="http://schemas.openxmlformats.org/officeDocument/2006/relationships/image" Target="../media/image19.jpeg"/><Relationship Id="rId10" Type="http://schemas.microsoft.com/office/2007/relationships/hdphoto" Target="../media/hdphoto4.wdp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microsoft.com/office/2007/relationships/hdphoto" Target="../media/hdphoto3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9.jpeg"/><Relationship Id="rId10" Type="http://schemas.openxmlformats.org/officeDocument/2006/relationships/image" Target="../media/image23.tiff"/><Relationship Id="rId4" Type="http://schemas.openxmlformats.org/officeDocument/2006/relationships/image" Target="../media/image18.png"/><Relationship Id="rId9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microsoft.com/office/2007/relationships/hdphoto" Target="../media/hdphoto5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7.jpeg"/><Relationship Id="rId7" Type="http://schemas.openxmlformats.org/officeDocument/2006/relationships/image" Target="../media/image38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19.jpeg"/><Relationship Id="rId10" Type="http://schemas.openxmlformats.org/officeDocument/2006/relationships/image" Target="../media/image40.jpeg"/><Relationship Id="rId4" Type="http://schemas.openxmlformats.org/officeDocument/2006/relationships/image" Target="../media/image18.png"/><Relationship Id="rId9" Type="http://schemas.openxmlformats.org/officeDocument/2006/relationships/image" Target="../media/image3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33265"/>
            <a:ext cx="122475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439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himanshu\Desktop\vnv\images\bg\2.jpg">
            <a:extLst>
              <a:ext uri="{FF2B5EF4-FFF2-40B4-BE49-F238E27FC236}">
                <a16:creationId xmlns="" xmlns:a16="http://schemas.microsoft.com/office/drawing/2014/main" id="{C7C37DFD-5489-2446-BD15-3E76F8532A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-1836712" y="1196752"/>
            <a:ext cx="5400600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5B71B99-B7C9-D243-8BB4-6F4CAE995F00}"/>
              </a:ext>
            </a:extLst>
          </p:cNvPr>
          <p:cNvSpPr txBox="1"/>
          <p:nvPr/>
        </p:nvSpPr>
        <p:spPr>
          <a:xfrm>
            <a:off x="-1620688" y="1245238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Courses Available  (2019-2020)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528F9DA-B1BA-7B4D-B3A7-7F85DF630C91}"/>
              </a:ext>
            </a:extLst>
          </p:cNvPr>
          <p:cNvSpPr txBox="1"/>
          <p:nvPr/>
        </p:nvSpPr>
        <p:spPr>
          <a:xfrm>
            <a:off x="-3132856" y="203328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Regular Classroom Course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05489D6-C5F3-B946-B5BB-8F3D1F8DCEE7}"/>
              </a:ext>
            </a:extLst>
          </p:cNvPr>
          <p:cNvSpPr txBox="1"/>
          <p:nvPr/>
        </p:nvSpPr>
        <p:spPr>
          <a:xfrm>
            <a:off x="2411760" y="3790659"/>
            <a:ext cx="2520280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Classes 9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r>
              <a:rPr lang="en-IN" dirty="0">
                <a:solidFill>
                  <a:schemeClr val="tx1"/>
                </a:solidFill>
              </a:rPr>
              <a:t> &amp; 10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endParaRPr lang="en-IN" sz="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03FE952-F28E-324E-B25E-DABD96FF5500}"/>
              </a:ext>
            </a:extLst>
          </p:cNvPr>
          <p:cNvSpPr txBox="1"/>
          <p:nvPr/>
        </p:nvSpPr>
        <p:spPr>
          <a:xfrm>
            <a:off x="-3132856" y="381674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Droppers Batch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617E4CA-E534-1041-B2CC-CF0C6D8CA952}"/>
              </a:ext>
            </a:extLst>
          </p:cNvPr>
          <p:cNvSpPr txBox="1"/>
          <p:nvPr/>
        </p:nvSpPr>
        <p:spPr>
          <a:xfrm>
            <a:off x="-288540" y="3816743"/>
            <a:ext cx="2600813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Quick Revision Course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945E013-00E8-B946-BADB-1ACF61F21C26}"/>
              </a:ext>
            </a:extLst>
          </p:cNvPr>
          <p:cNvSpPr txBox="1"/>
          <p:nvPr/>
        </p:nvSpPr>
        <p:spPr>
          <a:xfrm>
            <a:off x="2411760" y="2012836"/>
            <a:ext cx="2520280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Crash Course 2019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FE2A8E6-D7E9-534C-861E-DD9BBD549BE9}"/>
              </a:ext>
            </a:extLst>
          </p:cNvPr>
          <p:cNvSpPr txBox="1"/>
          <p:nvPr/>
        </p:nvSpPr>
        <p:spPr>
          <a:xfrm>
            <a:off x="-324544" y="2012836"/>
            <a:ext cx="2628292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Private Tuitions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5DE89FE-3AF1-EA45-9DD7-7EC4A212E4AC}"/>
              </a:ext>
            </a:extLst>
          </p:cNvPr>
          <p:cNvSpPr txBox="1"/>
          <p:nvPr/>
        </p:nvSpPr>
        <p:spPr>
          <a:xfrm>
            <a:off x="-3276872" y="2598903"/>
            <a:ext cx="3099184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500" b="1" dirty="0"/>
              <a:t>For Class</a:t>
            </a:r>
            <a:r>
              <a:rPr lang="en-IN" sz="1500" dirty="0"/>
              <a:t> </a:t>
            </a:r>
            <a:r>
              <a:rPr lang="en-IN" sz="1500" b="1" dirty="0"/>
              <a:t>11</a:t>
            </a:r>
            <a:r>
              <a:rPr lang="en-IN" sz="1500" b="1" baseline="30000" dirty="0"/>
              <a:t>th</a:t>
            </a:r>
            <a:r>
              <a:rPr lang="en-IN" sz="1500" b="1" dirty="0"/>
              <a:t> &amp; 12</a:t>
            </a:r>
            <a:r>
              <a:rPr lang="en-IN" sz="1500" b="1" baseline="30000" dirty="0"/>
              <a:t>th</a:t>
            </a:r>
            <a:r>
              <a:rPr lang="en-IN" sz="1500" b="1" dirty="0"/>
              <a:t> </a:t>
            </a:r>
          </a:p>
          <a:p>
            <a:pPr algn="ctr"/>
            <a:r>
              <a:rPr lang="en-IN" sz="1400" dirty="0"/>
              <a:t>*JEE and NEET Preparation </a:t>
            </a:r>
          </a:p>
          <a:p>
            <a:pPr algn="ctr"/>
            <a:r>
              <a:rPr lang="en-IN" sz="1400" dirty="0"/>
              <a:t>integrated with CBSE</a:t>
            </a:r>
          </a:p>
          <a:p>
            <a:pPr algn="ctr"/>
            <a:endParaRPr lang="en-IN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44EB12E-6BF3-D844-B62F-F012C0CCF26D}"/>
              </a:ext>
            </a:extLst>
          </p:cNvPr>
          <p:cNvSpPr txBox="1"/>
          <p:nvPr/>
        </p:nvSpPr>
        <p:spPr>
          <a:xfrm>
            <a:off x="2483768" y="4450966"/>
            <a:ext cx="24482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500" b="1" dirty="0"/>
              <a:t>Foundation in Maths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72F74E1-05CD-4049-AFC2-7067780200C6}"/>
              </a:ext>
            </a:extLst>
          </p:cNvPr>
          <p:cNvSpPr txBox="1"/>
          <p:nvPr/>
        </p:nvSpPr>
        <p:spPr>
          <a:xfrm>
            <a:off x="2261826" y="2780928"/>
            <a:ext cx="28443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For JEE Main, BITSAT, IP,</a:t>
            </a:r>
          </a:p>
          <a:p>
            <a:pPr algn="ctr"/>
            <a:r>
              <a:rPr lang="en-US" sz="1400" b="1" dirty="0"/>
              <a:t> NEET Physics &amp; Chemistry</a:t>
            </a:r>
            <a:r>
              <a:rPr lang="en-US" sz="1400" dirty="0"/>
              <a:t>.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AB02974-5963-4149-A995-21E50AAF60DE}"/>
              </a:ext>
            </a:extLst>
          </p:cNvPr>
          <p:cNvSpPr txBox="1"/>
          <p:nvPr/>
        </p:nvSpPr>
        <p:spPr>
          <a:xfrm>
            <a:off x="-3060848" y="4443106"/>
            <a:ext cx="2592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IIT JEE </a:t>
            </a:r>
            <a:r>
              <a:rPr lang="en-US" sz="1400" dirty="0"/>
              <a:t>(Phy, Chem &amp; Maths)</a:t>
            </a:r>
          </a:p>
          <a:p>
            <a:pPr algn="ctr"/>
            <a:r>
              <a:rPr lang="en-IN" sz="1500" b="1" dirty="0"/>
              <a:t>NEET</a:t>
            </a:r>
            <a:r>
              <a:rPr lang="en-IN" sz="1400" dirty="0"/>
              <a:t> (Phy &amp; Chem)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BEF9561-C6F7-4B4B-9CC7-A31A4ED4FF89}"/>
              </a:ext>
            </a:extLst>
          </p:cNvPr>
          <p:cNvSpPr txBox="1"/>
          <p:nvPr/>
        </p:nvSpPr>
        <p:spPr>
          <a:xfrm>
            <a:off x="-576572" y="4459178"/>
            <a:ext cx="3168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Revision of class 11th syllabus</a:t>
            </a:r>
          </a:p>
          <a:p>
            <a:pPr algn="ctr"/>
            <a:r>
              <a:rPr lang="en-IN" sz="1400" dirty="0"/>
              <a:t>(for 12</a:t>
            </a:r>
            <a:r>
              <a:rPr lang="en-IN" sz="1400" baseline="30000" dirty="0"/>
              <a:t>th</a:t>
            </a:r>
            <a:r>
              <a:rPr lang="en-IN" sz="1400" dirty="0"/>
              <a:t> class students)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D46A865-5F34-1647-A751-CD370628D4F2}"/>
              </a:ext>
            </a:extLst>
          </p:cNvPr>
          <p:cNvSpPr txBox="1"/>
          <p:nvPr/>
        </p:nvSpPr>
        <p:spPr>
          <a:xfrm>
            <a:off x="-294225" y="2604637"/>
            <a:ext cx="2556050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b="1" dirty="0"/>
              <a:t>Doubt Solving Classes </a:t>
            </a:r>
          </a:p>
          <a:p>
            <a:pPr algn="ctr"/>
            <a:r>
              <a:rPr lang="en-US" sz="1400" dirty="0"/>
              <a:t>for students studying in </a:t>
            </a:r>
          </a:p>
          <a:p>
            <a:pPr algn="ctr"/>
            <a:r>
              <a:rPr lang="en-US" sz="1400" dirty="0"/>
              <a:t>other Coaching Institutes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="" xmlns:a16="http://schemas.microsoft.com/office/drawing/2014/main" id="{6BF5A523-76D5-7848-8228-54765325E689}"/>
              </a:ext>
            </a:extLst>
          </p:cNvPr>
          <p:cNvSpPr/>
          <p:nvPr/>
        </p:nvSpPr>
        <p:spPr>
          <a:xfrm>
            <a:off x="-3348880" y="836712"/>
            <a:ext cx="8460940" cy="4464496"/>
          </a:xfrm>
          <a:prstGeom prst="roundRect">
            <a:avLst>
              <a:gd name="adj" fmla="val 357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ounded Rectangle 30">
            <a:extLst>
              <a:ext uri="{FF2B5EF4-FFF2-40B4-BE49-F238E27FC236}">
                <a16:creationId xmlns="" xmlns:a16="http://schemas.microsoft.com/office/drawing/2014/main" id="{37CCB2F7-7176-9C40-9048-6EEEA9640918}"/>
              </a:ext>
            </a:extLst>
          </p:cNvPr>
          <p:cNvSpPr/>
          <p:nvPr/>
        </p:nvSpPr>
        <p:spPr>
          <a:xfrm>
            <a:off x="5256076" y="836712"/>
            <a:ext cx="4306580" cy="4464496"/>
          </a:xfrm>
          <a:prstGeom prst="roundRect">
            <a:avLst>
              <a:gd name="adj" fmla="val 270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2" name="Picture 31" descr="C:\Users\himanshu\Desktop\vnv\images\bg\2.jpg">
            <a:extLst>
              <a:ext uri="{FF2B5EF4-FFF2-40B4-BE49-F238E27FC236}">
                <a16:creationId xmlns="" xmlns:a16="http://schemas.microsoft.com/office/drawing/2014/main" id="{088D9CBB-EC1F-A441-9728-5D6773B1FA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616624" y="980728"/>
            <a:ext cx="3563888" cy="390877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pic>
        <p:nvPicPr>
          <p:cNvPr id="33" name="Picture 32" descr="C:\Users\himanshu\Desktop\vnv\images\bg\2.jpg">
            <a:extLst>
              <a:ext uri="{FF2B5EF4-FFF2-40B4-BE49-F238E27FC236}">
                <a16:creationId xmlns="" xmlns:a16="http://schemas.microsoft.com/office/drawing/2014/main" id="{250CA893-D548-FB4F-946F-0EFAC865D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653136" y="3090505"/>
            <a:ext cx="3527376" cy="369332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10C549B4-87F3-A546-AF2E-943D0466AEE2}"/>
              </a:ext>
            </a:extLst>
          </p:cNvPr>
          <p:cNvSpPr txBox="1"/>
          <p:nvPr/>
        </p:nvSpPr>
        <p:spPr>
          <a:xfrm>
            <a:off x="5653136" y="1002273"/>
            <a:ext cx="352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1E6FC89A-07DD-2048-BEAA-694809517654}"/>
              </a:ext>
            </a:extLst>
          </p:cNvPr>
          <p:cNvSpPr txBox="1"/>
          <p:nvPr/>
        </p:nvSpPr>
        <p:spPr>
          <a:xfrm>
            <a:off x="5760640" y="3090505"/>
            <a:ext cx="338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 Condensed" pitchFamily="34" charset="0"/>
              </a:rPr>
              <a:t>NEET 2019 Result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7E99E644-C855-6F47-B74C-7F67E85B2B05}"/>
              </a:ext>
            </a:extLst>
          </p:cNvPr>
          <p:cNvSpPr/>
          <p:nvPr/>
        </p:nvSpPr>
        <p:spPr>
          <a:xfrm>
            <a:off x="6486054" y="1407609"/>
            <a:ext cx="1758354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  <p:pic>
        <p:nvPicPr>
          <p:cNvPr id="40" name="Picture 3">
            <a:extLst>
              <a:ext uri="{FF2B5EF4-FFF2-40B4-BE49-F238E27FC236}">
                <a16:creationId xmlns="" xmlns:a16="http://schemas.microsoft.com/office/drawing/2014/main" id="{DB921D0F-BBBB-E244-9B9C-1D4A733FDE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5" t="21735" r="7379" b="49890"/>
          <a:stretch/>
        </p:blipFill>
        <p:spPr bwMode="auto">
          <a:xfrm>
            <a:off x="5688632" y="1551625"/>
            <a:ext cx="3403669" cy="1185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="" xmlns:a16="http://schemas.microsoft.com/office/drawing/2014/main" id="{21E26D92-DCC4-A942-A5F7-BDE66B22F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749847" y="3578826"/>
            <a:ext cx="910385" cy="10683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="" xmlns:a16="http://schemas.microsoft.com/office/drawing/2014/main" id="{94464318-EC30-8844-BCB9-CDE4CF4D79D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6935180" y="3578214"/>
            <a:ext cx="948371" cy="10471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030F292F-4439-A246-8E87-524136CE2CC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2480"/>
          <a:stretch/>
        </p:blipFill>
        <p:spPr>
          <a:xfrm>
            <a:off x="8145082" y="3573016"/>
            <a:ext cx="891414" cy="10523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4" name="Rectangle 43">
            <a:extLst>
              <a:ext uri="{FF2B5EF4-FFF2-40B4-BE49-F238E27FC236}">
                <a16:creationId xmlns="" xmlns:a16="http://schemas.microsoft.com/office/drawing/2014/main" id="{5920B1E2-5167-5940-951A-B8420DBE4E88}"/>
              </a:ext>
            </a:extLst>
          </p:cNvPr>
          <p:cNvSpPr/>
          <p:nvPr/>
        </p:nvSpPr>
        <p:spPr>
          <a:xfrm>
            <a:off x="5667660" y="4911053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99.67%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99.87%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D5D81BB9-AFCB-1648-B282-AA60E8A7822F}"/>
              </a:ext>
            </a:extLst>
          </p:cNvPr>
          <p:cNvSpPr/>
          <p:nvPr/>
        </p:nvSpPr>
        <p:spPr>
          <a:xfrm>
            <a:off x="6832053" y="4907610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99.78%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F25680EB-019E-8748-BDCE-92DF67FC657A}"/>
              </a:ext>
            </a:extLst>
          </p:cNvPr>
          <p:cNvSpPr/>
          <p:nvPr/>
        </p:nvSpPr>
        <p:spPr>
          <a:xfrm>
            <a:off x="8043924" y="4907609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99.60%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98.40%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E00E2C42-5F7C-A649-92CC-D2CA8162A5F0}"/>
              </a:ext>
            </a:extLst>
          </p:cNvPr>
          <p:cNvSpPr txBox="1"/>
          <p:nvPr/>
        </p:nvSpPr>
        <p:spPr>
          <a:xfrm>
            <a:off x="5652120" y="4615883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Mehak Singh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7D96C02C-4246-334B-A0E1-757AF4A9D832}"/>
              </a:ext>
            </a:extLst>
          </p:cNvPr>
          <p:cNvSpPr txBox="1"/>
          <p:nvPr/>
        </p:nvSpPr>
        <p:spPr>
          <a:xfrm>
            <a:off x="6762833" y="4602270"/>
            <a:ext cx="12655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Deepanshu Yadav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99BE70CA-0BB5-E047-9DDB-B968A2FA075E}"/>
              </a:ext>
            </a:extLst>
          </p:cNvPr>
          <p:cNvSpPr txBox="1"/>
          <p:nvPr/>
        </p:nvSpPr>
        <p:spPr>
          <a:xfrm>
            <a:off x="8006791" y="4615883"/>
            <a:ext cx="1210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Himanshu Yadav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D9E5BAE7-05E7-FB49-9E42-713F2DAEA50D}"/>
              </a:ext>
            </a:extLst>
          </p:cNvPr>
          <p:cNvSpPr/>
          <p:nvPr/>
        </p:nvSpPr>
        <p:spPr>
          <a:xfrm>
            <a:off x="5328592" y="2702331"/>
            <a:ext cx="4176464" cy="290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934A9096-84CD-6046-922C-ECE2DEA32DBE}"/>
              </a:ext>
            </a:extLst>
          </p:cNvPr>
          <p:cNvSpPr/>
          <p:nvPr/>
        </p:nvSpPr>
        <p:spPr>
          <a:xfrm>
            <a:off x="5700732" y="2853722"/>
            <a:ext cx="1080120" cy="158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99.40 </a:t>
            </a:r>
            <a:r>
              <a:rPr lang="en-IN" sz="12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D9DC2A90-3CEA-804A-AF3C-939D45E04502}"/>
              </a:ext>
            </a:extLst>
          </p:cNvPr>
          <p:cNvSpPr/>
          <p:nvPr/>
        </p:nvSpPr>
        <p:spPr>
          <a:xfrm>
            <a:off x="6924868" y="2853723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99.39 </a:t>
            </a:r>
            <a:r>
              <a:rPr lang="en-IN" sz="12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7E59961B-5AD1-E946-8196-66AAE8E64DAE}"/>
              </a:ext>
            </a:extLst>
          </p:cNvPr>
          <p:cNvSpPr/>
          <p:nvPr/>
        </p:nvSpPr>
        <p:spPr>
          <a:xfrm>
            <a:off x="8053765" y="2853723"/>
            <a:ext cx="1079104" cy="158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97.77 </a:t>
            </a:r>
            <a:r>
              <a:rPr lang="en-IN" sz="12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901DAC60-0F0A-564A-94E5-BDA25E992247}"/>
              </a:ext>
            </a:extLst>
          </p:cNvPr>
          <p:cNvSpPr txBox="1"/>
          <p:nvPr/>
        </p:nvSpPr>
        <p:spPr>
          <a:xfrm>
            <a:off x="5688921" y="2648802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Shashi Shekhar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CF587A54-EFAA-3245-84C4-B11473E6B131}"/>
              </a:ext>
            </a:extLst>
          </p:cNvPr>
          <p:cNvSpPr txBox="1"/>
          <p:nvPr/>
        </p:nvSpPr>
        <p:spPr>
          <a:xfrm>
            <a:off x="6748606" y="2649628"/>
            <a:ext cx="12797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Saksham Kapoor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4932A1D1-EB1D-1747-95BC-EDB17C4BA7E0}"/>
              </a:ext>
            </a:extLst>
          </p:cNvPr>
          <p:cNvSpPr txBox="1"/>
          <p:nvPr/>
        </p:nvSpPr>
        <p:spPr>
          <a:xfrm>
            <a:off x="7937672" y="2644735"/>
            <a:ext cx="1245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Kushagra</a:t>
            </a:r>
            <a:r>
              <a:rPr lang="en-US" sz="1000" dirty="0"/>
              <a:t> </a:t>
            </a:r>
            <a:r>
              <a:rPr lang="en-US" sz="1000" dirty="0" err="1"/>
              <a:t>Pipraiya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18139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himanshu\Desktop\vnv\images\bg\2.jpg">
            <a:extLst>
              <a:ext uri="{FF2B5EF4-FFF2-40B4-BE49-F238E27FC236}">
                <a16:creationId xmlns="" xmlns:a16="http://schemas.microsoft.com/office/drawing/2014/main" id="{CA90860E-E5A1-594A-8DD9-BB2E5A7305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755576" y="861423"/>
            <a:ext cx="4320480" cy="417818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2E5DFC3-106A-4A49-AB57-E2DBA4EB9C17}"/>
              </a:ext>
            </a:extLst>
          </p:cNvPr>
          <p:cNvSpPr txBox="1"/>
          <p:nvPr/>
        </p:nvSpPr>
        <p:spPr>
          <a:xfrm>
            <a:off x="894052" y="909909"/>
            <a:ext cx="403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D179935-2577-BF4F-893C-ED108B651475}"/>
              </a:ext>
            </a:extLst>
          </p:cNvPr>
          <p:cNvSpPr txBox="1"/>
          <p:nvPr/>
        </p:nvSpPr>
        <p:spPr>
          <a:xfrm>
            <a:off x="755576" y="1268760"/>
            <a:ext cx="4320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( percentile and rank)</a:t>
            </a:r>
          </a:p>
        </p:txBody>
      </p:sp>
      <p:pic>
        <p:nvPicPr>
          <p:cNvPr id="5" name="Picture 3" descr="C:\Users\himanshu\Downloads\IMG_20190104_150001.jpg">
            <a:extLst>
              <a:ext uri="{FF2B5EF4-FFF2-40B4-BE49-F238E27FC236}">
                <a16:creationId xmlns="" xmlns:a16="http://schemas.microsoft.com/office/drawing/2014/main" id="{8305A7C8-2DFC-7B49-8A1C-FAE978BD3B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755576" y="1628799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himanshu\Downloads\Untitled1.png">
            <a:extLst>
              <a:ext uri="{FF2B5EF4-FFF2-40B4-BE49-F238E27FC236}">
                <a16:creationId xmlns="" xmlns:a16="http://schemas.microsoft.com/office/drawing/2014/main" id="{D300C5A5-D162-414A-A266-564D534C92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1793567" y="1627894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himanshu\Downloads\IMG_20190120_194444.jpg">
            <a:extLst>
              <a:ext uri="{FF2B5EF4-FFF2-40B4-BE49-F238E27FC236}">
                <a16:creationId xmlns="" xmlns:a16="http://schemas.microsoft.com/office/drawing/2014/main" id="{1AC5D4D5-0270-F54B-AC9E-B79088B62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49" y="1627894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C:\Users\himanshu\Downloads\IMG_20190123_182105.jpg">
            <a:extLst>
              <a:ext uri="{FF2B5EF4-FFF2-40B4-BE49-F238E27FC236}">
                <a16:creationId xmlns="" xmlns:a16="http://schemas.microsoft.com/office/drawing/2014/main" id="{C9B53BE4-7889-9748-994B-31E5541CAF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1218" r="8486" b="12770"/>
          <a:stretch/>
        </p:blipFill>
        <p:spPr bwMode="auto">
          <a:xfrm>
            <a:off x="4161656" y="1627894"/>
            <a:ext cx="914400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442C380-36A4-5848-AD97-CB51E4A5BD55}"/>
              </a:ext>
            </a:extLst>
          </p:cNvPr>
          <p:cNvSpPr txBox="1"/>
          <p:nvPr/>
        </p:nvSpPr>
        <p:spPr>
          <a:xfrm>
            <a:off x="611560" y="2846402"/>
            <a:ext cx="119305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Shashi</a:t>
            </a:r>
            <a:r>
              <a:rPr lang="en-IN" sz="1050" dirty="0"/>
              <a:t> </a:t>
            </a:r>
            <a:r>
              <a:rPr lang="en-IN" sz="1050" dirty="0" err="1"/>
              <a:t>Shekhar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FB6E31D-AC93-E84E-A094-9109B7DB8A88}"/>
              </a:ext>
            </a:extLst>
          </p:cNvPr>
          <p:cNvSpPr txBox="1"/>
          <p:nvPr/>
        </p:nvSpPr>
        <p:spPr>
          <a:xfrm>
            <a:off x="1691680" y="2846402"/>
            <a:ext cx="12278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Saksham</a:t>
            </a:r>
            <a:r>
              <a:rPr lang="en-IN" sz="1050" dirty="0"/>
              <a:t> </a:t>
            </a:r>
            <a:r>
              <a:rPr lang="en-IN" sz="1050" dirty="0" err="1"/>
              <a:t>Kapoor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05596AD-88BB-CF4D-8058-42943394064C}"/>
              </a:ext>
            </a:extLst>
          </p:cNvPr>
          <p:cNvSpPr txBox="1"/>
          <p:nvPr/>
        </p:nvSpPr>
        <p:spPr>
          <a:xfrm>
            <a:off x="2843808" y="2846402"/>
            <a:ext cx="133780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Kushagra</a:t>
            </a:r>
            <a:r>
              <a:rPr lang="en-IN" sz="1050" dirty="0"/>
              <a:t> </a:t>
            </a:r>
            <a:r>
              <a:rPr lang="en-IN" sz="1050" dirty="0" err="1"/>
              <a:t>Pipraiya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97.77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E1E27F0-A852-FB47-B3B6-973979D1AF60}"/>
              </a:ext>
            </a:extLst>
          </p:cNvPr>
          <p:cNvSpPr txBox="1"/>
          <p:nvPr/>
        </p:nvSpPr>
        <p:spPr>
          <a:xfrm>
            <a:off x="4135536" y="2846402"/>
            <a:ext cx="1012528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Sankalp</a:t>
            </a:r>
            <a:r>
              <a:rPr lang="en-IN" sz="1050" dirty="0"/>
              <a:t> Roy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="" xmlns:a16="http://schemas.microsoft.com/office/drawing/2014/main" id="{3A82F46B-31D5-804D-A173-A54CF0DDBB58}"/>
              </a:ext>
            </a:extLst>
          </p:cNvPr>
          <p:cNvSpPr/>
          <p:nvPr/>
        </p:nvSpPr>
        <p:spPr>
          <a:xfrm>
            <a:off x="467544" y="548680"/>
            <a:ext cx="9649072" cy="3024336"/>
          </a:xfrm>
          <a:prstGeom prst="roundRect">
            <a:avLst>
              <a:gd name="adj" fmla="val 531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9E0FD98-19BA-F24F-8B8A-86000486593B}"/>
              </a:ext>
            </a:extLst>
          </p:cNvPr>
          <p:cNvSpPr txBox="1"/>
          <p:nvPr/>
        </p:nvSpPr>
        <p:spPr>
          <a:xfrm>
            <a:off x="611560" y="3167390"/>
            <a:ext cx="10795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108C56DE-17A8-0242-AF4E-BB6BFBFA97B0}"/>
              </a:ext>
            </a:extLst>
          </p:cNvPr>
          <p:cNvSpPr txBox="1"/>
          <p:nvPr/>
        </p:nvSpPr>
        <p:spPr>
          <a:xfrm>
            <a:off x="1763688" y="3156357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ED0C9522-97F4-9540-AE86-C2808DB82DA0}"/>
              </a:ext>
            </a:extLst>
          </p:cNvPr>
          <p:cNvSpPr txBox="1"/>
          <p:nvPr/>
        </p:nvSpPr>
        <p:spPr>
          <a:xfrm>
            <a:off x="2878037" y="3156357"/>
            <a:ext cx="1189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- 25244</a:t>
            </a:r>
          </a:p>
        </p:txBody>
      </p:sp>
      <p:pic>
        <p:nvPicPr>
          <p:cNvPr id="25" name="Picture 2" descr="C:\Users\himanshu\Desktop\vnv\images\bg\2.jpg">
            <a:extLst>
              <a:ext uri="{FF2B5EF4-FFF2-40B4-BE49-F238E27FC236}">
                <a16:creationId xmlns="" xmlns:a16="http://schemas.microsoft.com/office/drawing/2014/main" id="{F1E7DF3B-3BBE-B34D-B71C-0FF970552C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364088" y="863983"/>
            <a:ext cx="4320480" cy="415258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89C1A3D4-389E-3948-8CC7-F4F3C0F3B817}"/>
              </a:ext>
            </a:extLst>
          </p:cNvPr>
          <p:cNvSpPr txBox="1"/>
          <p:nvPr/>
        </p:nvSpPr>
        <p:spPr>
          <a:xfrm>
            <a:off x="5502565" y="908720"/>
            <a:ext cx="403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Bahnschrift Condensed" pitchFamily="34" charset="0"/>
              </a:rPr>
              <a:t>NEET 2019 RESULT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D414DF5C-BCE4-3942-B231-2EAA716AD02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421248" y="1619832"/>
            <a:ext cx="910385" cy="11820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19B3CDA6-ED35-6E48-A7D4-C8219EDCA3F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6575957" y="1619220"/>
            <a:ext cx="948371" cy="11826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C8278B33-1C5A-E742-A516-C0F89C0B1E3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229" r="11143" b="12480"/>
          <a:stretch/>
        </p:blipFill>
        <p:spPr>
          <a:xfrm>
            <a:off x="7756945" y="1614022"/>
            <a:ext cx="919511" cy="11878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1D035630-40D3-DF40-9E8B-A66C63EE97E5}"/>
              </a:ext>
            </a:extLst>
          </p:cNvPr>
          <p:cNvSpPr/>
          <p:nvPr/>
        </p:nvSpPr>
        <p:spPr>
          <a:xfrm>
            <a:off x="5292080" y="3140969"/>
            <a:ext cx="1224136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634/720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99.67%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99.87%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CF1CD25D-3069-2744-B549-F822F3B9A9E0}"/>
              </a:ext>
            </a:extLst>
          </p:cNvPr>
          <p:cNvSpPr/>
          <p:nvPr/>
        </p:nvSpPr>
        <p:spPr>
          <a:xfrm>
            <a:off x="6459748" y="3140969"/>
            <a:ext cx="1208596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578/720</a:t>
            </a:r>
            <a:endParaRPr lang="en-IN" sz="105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99.78%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CF6CAA3A-4CEB-4646-9C24-B3F21D5A4719}"/>
              </a:ext>
            </a:extLst>
          </p:cNvPr>
          <p:cNvSpPr/>
          <p:nvPr/>
        </p:nvSpPr>
        <p:spPr>
          <a:xfrm>
            <a:off x="7611876" y="3140969"/>
            <a:ext cx="1265064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570/720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99.60%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98.40%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E4722E25-1A9B-394F-876B-1DAB360D3E50}"/>
              </a:ext>
            </a:extLst>
          </p:cNvPr>
          <p:cNvSpPr txBox="1"/>
          <p:nvPr/>
        </p:nvSpPr>
        <p:spPr>
          <a:xfrm>
            <a:off x="5333434" y="2797787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Mehak Singh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FD8187F-1E09-D941-9743-5E6559A25F51}"/>
              </a:ext>
            </a:extLst>
          </p:cNvPr>
          <p:cNvSpPr txBox="1"/>
          <p:nvPr/>
        </p:nvSpPr>
        <p:spPr>
          <a:xfrm>
            <a:off x="6413860" y="2801873"/>
            <a:ext cx="12655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Deepanshu Yadav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FB571C4F-A470-5041-9359-76F451E4502F}"/>
              </a:ext>
            </a:extLst>
          </p:cNvPr>
          <p:cNvSpPr txBox="1"/>
          <p:nvPr/>
        </p:nvSpPr>
        <p:spPr>
          <a:xfrm>
            <a:off x="7622713" y="2797787"/>
            <a:ext cx="1210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Himanshu Yadav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6A4D4134-9A3B-3447-9AA6-14B8781DD7E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0093E6"/>
              </a:clrFrom>
              <a:clrTo>
                <a:srgbClr val="0093E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4891" t="65835" r="8816" b="24131"/>
          <a:stretch/>
        </p:blipFill>
        <p:spPr>
          <a:xfrm>
            <a:off x="8829286" y="1700808"/>
            <a:ext cx="1037541" cy="109289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912E42EA-4DCF-0640-AE2F-B557B8C89406}"/>
              </a:ext>
            </a:extLst>
          </p:cNvPr>
          <p:cNvSpPr txBox="1"/>
          <p:nvPr/>
        </p:nvSpPr>
        <p:spPr>
          <a:xfrm>
            <a:off x="8797062" y="2780928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Venus Goyal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C0421D78-EE9B-F245-B672-B5168125CBFB}"/>
              </a:ext>
            </a:extLst>
          </p:cNvPr>
          <p:cNvSpPr/>
          <p:nvPr/>
        </p:nvSpPr>
        <p:spPr>
          <a:xfrm>
            <a:off x="8719762" y="3123905"/>
            <a:ext cx="1265064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Marks – </a:t>
            </a:r>
            <a:r>
              <a:rPr lang="en-IN" sz="1000" b="1" i="1" dirty="0">
                <a:solidFill>
                  <a:srgbClr val="C00000"/>
                </a:solidFill>
              </a:rPr>
              <a:t>543/720</a:t>
            </a:r>
            <a:endParaRPr lang="en-IN" sz="100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98.28%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DB229063-3AFE-7947-9DBD-4AF2CCE8B190}"/>
              </a:ext>
            </a:extLst>
          </p:cNvPr>
          <p:cNvSpPr/>
          <p:nvPr/>
        </p:nvSpPr>
        <p:spPr>
          <a:xfrm>
            <a:off x="8814494" y="1598036"/>
            <a:ext cx="1068580" cy="986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65AD94B3-F35C-0A4D-89EF-DB9D545AA5E2}"/>
              </a:ext>
            </a:extLst>
          </p:cNvPr>
          <p:cNvSpPr/>
          <p:nvPr/>
        </p:nvSpPr>
        <p:spPr>
          <a:xfrm>
            <a:off x="8899999" y="1628800"/>
            <a:ext cx="966828" cy="9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022A80BA-5A47-0E40-9613-B17748506D50}"/>
              </a:ext>
            </a:extLst>
          </p:cNvPr>
          <p:cNvSpPr/>
          <p:nvPr/>
        </p:nvSpPr>
        <p:spPr>
          <a:xfrm>
            <a:off x="8829286" y="1628800"/>
            <a:ext cx="966828" cy="9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016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A0BD5886-4CB4-8A4C-889C-90C1D32A3443}"/>
              </a:ext>
            </a:extLst>
          </p:cNvPr>
          <p:cNvGrpSpPr/>
          <p:nvPr/>
        </p:nvGrpSpPr>
        <p:grpSpPr>
          <a:xfrm>
            <a:off x="899592" y="847237"/>
            <a:ext cx="4170924" cy="417818"/>
            <a:chOff x="1259950" y="847237"/>
            <a:chExt cx="3810566" cy="417818"/>
          </a:xfrm>
        </p:grpSpPr>
        <p:pic>
          <p:nvPicPr>
            <p:cNvPr id="2" name="Picture 2" descr="C:\Users\himanshu\Desktop\vnv\images\bg\2.jpg">
              <a:extLst>
                <a:ext uri="{FF2B5EF4-FFF2-40B4-BE49-F238E27FC236}">
                  <a16:creationId xmlns="" xmlns:a16="http://schemas.microsoft.com/office/drawing/2014/main" id="{D6B77786-9635-4B43-88F0-06B8AFEB6B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96" t="6405" r="31667" b="92615"/>
            <a:stretch/>
          </p:blipFill>
          <p:spPr bwMode="auto">
            <a:xfrm>
              <a:off x="1259950" y="847237"/>
              <a:ext cx="3810566" cy="417818"/>
            </a:xfrm>
            <a:prstGeom prst="roundRect">
              <a:avLst>
                <a:gd name="adj" fmla="val 500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  <a:extLst/>
          </p:spPr>
        </p:pic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F151C1DF-9BD1-3245-B474-CB18A8C9A6E0}"/>
                </a:ext>
              </a:extLst>
            </p:cNvPr>
            <p:cNvSpPr txBox="1"/>
            <p:nvPr/>
          </p:nvSpPr>
          <p:spPr>
            <a:xfrm>
              <a:off x="1377357" y="909909"/>
              <a:ext cx="35546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  <a:latin typeface="Bahnschrift Condensed" pitchFamily="34" charset="0"/>
                </a:rPr>
                <a:t>JEE Main 2019 RESULT</a:t>
              </a:r>
            </a:p>
          </p:txBody>
        </p:sp>
      </p:grpSp>
      <p:pic>
        <p:nvPicPr>
          <p:cNvPr id="5" name="Picture 3" descr="C:\Users\himanshu\Downloads\IMG_20190104_150001.jpg">
            <a:extLst>
              <a:ext uri="{FF2B5EF4-FFF2-40B4-BE49-F238E27FC236}">
                <a16:creationId xmlns="" xmlns:a16="http://schemas.microsoft.com/office/drawing/2014/main" id="{7F15F169-287F-4C4A-84B6-7BA426B31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1182633" y="1481210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himanshu\Downloads\Untitled1.png">
            <a:extLst>
              <a:ext uri="{FF2B5EF4-FFF2-40B4-BE49-F238E27FC236}">
                <a16:creationId xmlns="" xmlns:a16="http://schemas.microsoft.com/office/drawing/2014/main" id="{0721D452-F30A-F644-B003-2C9D201C8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2462981" y="1491399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himanshu\Downloads\IMG_20190120_194444.jpg">
            <a:extLst>
              <a:ext uri="{FF2B5EF4-FFF2-40B4-BE49-F238E27FC236}">
                <a16:creationId xmlns="" xmlns:a16="http://schemas.microsoft.com/office/drawing/2014/main" id="{73DC2E22-64C6-6B4D-A346-C61A1A421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970" y="1491399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827584" y="2708920"/>
            <a:ext cx="1605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 err="1"/>
              <a:t>Shashi</a:t>
            </a:r>
            <a:r>
              <a:rPr lang="en-IN" sz="1200" dirty="0"/>
              <a:t> </a:t>
            </a:r>
            <a:r>
              <a:rPr lang="en-IN" sz="1200" dirty="0" err="1"/>
              <a:t>Shekhar</a:t>
            </a:r>
            <a:endParaRPr lang="en-IN" sz="120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Percentile - 99.40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="" xmlns:a16="http://schemas.microsoft.com/office/drawing/2014/main" id="{9070C684-3571-C24D-BED2-E1E8A6C2432B}"/>
              </a:ext>
            </a:extLst>
          </p:cNvPr>
          <p:cNvSpPr/>
          <p:nvPr/>
        </p:nvSpPr>
        <p:spPr>
          <a:xfrm>
            <a:off x="467544" y="642918"/>
            <a:ext cx="9649072" cy="2930098"/>
          </a:xfrm>
          <a:prstGeom prst="roundRect">
            <a:avLst>
              <a:gd name="adj" fmla="val 531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9CAEE12-B6D3-5541-B466-EDF9D92D9C66}"/>
              </a:ext>
            </a:extLst>
          </p:cNvPr>
          <p:cNvSpPr txBox="1"/>
          <p:nvPr/>
        </p:nvSpPr>
        <p:spPr>
          <a:xfrm>
            <a:off x="1064908" y="3075475"/>
            <a:ext cx="1079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Rank - 7070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B80A3EE4-2757-DE4F-B756-06E223192247}"/>
              </a:ext>
            </a:extLst>
          </p:cNvPr>
          <p:cNvSpPr txBox="1"/>
          <p:nvPr/>
        </p:nvSpPr>
        <p:spPr>
          <a:xfrm>
            <a:off x="2357800" y="3071049"/>
            <a:ext cx="1206088" cy="281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  Rank - 7093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F37A62B1-7D4F-AF4F-9F88-0D1B1860C3B6}"/>
              </a:ext>
            </a:extLst>
          </p:cNvPr>
          <p:cNvGrpSpPr/>
          <p:nvPr/>
        </p:nvGrpSpPr>
        <p:grpSpPr>
          <a:xfrm>
            <a:off x="5333434" y="863983"/>
            <a:ext cx="4279126" cy="415258"/>
            <a:chOff x="5436096" y="863983"/>
            <a:chExt cx="3779912" cy="415258"/>
          </a:xfrm>
        </p:grpSpPr>
        <p:pic>
          <p:nvPicPr>
            <p:cNvPr id="17" name="Picture 2" descr="C:\Users\himanshu\Desktop\vnv\images\bg\2.jpg">
              <a:extLst>
                <a:ext uri="{FF2B5EF4-FFF2-40B4-BE49-F238E27FC236}">
                  <a16:creationId xmlns="" xmlns:a16="http://schemas.microsoft.com/office/drawing/2014/main" id="{F19BF557-FE61-9041-ACC7-6AEA3854AE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96" t="6405" r="31667" b="92615"/>
            <a:stretch/>
          </p:blipFill>
          <p:spPr bwMode="auto">
            <a:xfrm>
              <a:off x="5436096" y="863983"/>
              <a:ext cx="3779912" cy="415258"/>
            </a:xfrm>
            <a:prstGeom prst="roundRect">
              <a:avLst>
                <a:gd name="adj" fmla="val 500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  <a:extLst/>
          </p:spPr>
        </p:pic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D32A259F-3B68-0847-B105-A7FFCF75CFED}"/>
                </a:ext>
              </a:extLst>
            </p:cNvPr>
            <p:cNvSpPr txBox="1"/>
            <p:nvPr/>
          </p:nvSpPr>
          <p:spPr>
            <a:xfrm>
              <a:off x="5574573" y="908720"/>
              <a:ext cx="35339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  <a:latin typeface="Bahnschrift Condensed" pitchFamily="34" charset="0"/>
                </a:rPr>
                <a:t>NEET 2019 RESULT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44F2F140-649B-E84E-8EE2-7CD0716918B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605831" y="1481210"/>
            <a:ext cx="982393" cy="11820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BB1ACA19-5913-2745-994F-A45309F9856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7080013" y="1492520"/>
            <a:ext cx="948371" cy="11826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E43E44DE-7CB8-2848-934B-4C996328C4B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229" r="11143" b="12480"/>
          <a:stretch/>
        </p:blipFill>
        <p:spPr>
          <a:xfrm>
            <a:off x="8476490" y="1475400"/>
            <a:ext cx="919511" cy="11878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073A8755-684B-804A-8DDB-78C3C5207A3C}"/>
              </a:ext>
            </a:extLst>
          </p:cNvPr>
          <p:cNvSpPr/>
          <p:nvPr/>
        </p:nvSpPr>
        <p:spPr>
          <a:xfrm>
            <a:off x="5364087" y="3068961"/>
            <a:ext cx="1584177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634/720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percentile – </a:t>
            </a:r>
            <a:r>
              <a:rPr lang="en-IN" sz="1000" b="1" dirty="0">
                <a:solidFill>
                  <a:srgbClr val="C00000"/>
                </a:solidFill>
              </a:rPr>
              <a:t>99.67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percentile – </a:t>
            </a:r>
            <a:r>
              <a:rPr lang="en-IN" sz="1000" b="1" dirty="0">
                <a:solidFill>
                  <a:srgbClr val="C00000"/>
                </a:solidFill>
              </a:rPr>
              <a:t>99.87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403C7A0E-F7B4-774F-B044-AB931D4A2952}"/>
              </a:ext>
            </a:extLst>
          </p:cNvPr>
          <p:cNvSpPr/>
          <p:nvPr/>
        </p:nvSpPr>
        <p:spPr>
          <a:xfrm>
            <a:off x="6767709" y="3068961"/>
            <a:ext cx="1620715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578/720</a:t>
            </a:r>
            <a:endParaRPr lang="en-IN" sz="105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percentile – </a:t>
            </a:r>
            <a:r>
              <a:rPr lang="en-IN" sz="1000" b="1" dirty="0">
                <a:solidFill>
                  <a:srgbClr val="C00000"/>
                </a:solidFill>
              </a:rPr>
              <a:t>99.78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percentile – </a:t>
            </a:r>
            <a:r>
              <a:rPr lang="en-IN" sz="1000" b="1" dirty="0">
                <a:solidFill>
                  <a:srgbClr val="C00000"/>
                </a:solidFill>
              </a:rPr>
              <a:t>97.58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2D303053-1041-1842-B538-FE8D32C89573}"/>
              </a:ext>
            </a:extLst>
          </p:cNvPr>
          <p:cNvSpPr/>
          <p:nvPr/>
        </p:nvSpPr>
        <p:spPr>
          <a:xfrm>
            <a:off x="8149826" y="3068961"/>
            <a:ext cx="1606750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570/720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percentile –</a:t>
            </a:r>
            <a:r>
              <a:rPr lang="en-IN" sz="1000" b="1" dirty="0">
                <a:solidFill>
                  <a:srgbClr val="C00000"/>
                </a:solidFill>
              </a:rPr>
              <a:t> 99.60 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percentile – </a:t>
            </a:r>
            <a:r>
              <a:rPr lang="en-IN" sz="1000" b="1" dirty="0">
                <a:solidFill>
                  <a:srgbClr val="C00000"/>
                </a:solidFill>
              </a:rPr>
              <a:t>98.40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F595CE6B-1C8A-434A-B270-D7DF3EEE2EBB}"/>
              </a:ext>
            </a:extLst>
          </p:cNvPr>
          <p:cNvSpPr txBox="1"/>
          <p:nvPr/>
        </p:nvSpPr>
        <p:spPr>
          <a:xfrm>
            <a:off x="5574220" y="2675138"/>
            <a:ext cx="1086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Mehak Singh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3F54F14-673C-3B4A-958E-F89EB132C434}"/>
              </a:ext>
            </a:extLst>
          </p:cNvPr>
          <p:cNvSpPr txBox="1"/>
          <p:nvPr/>
        </p:nvSpPr>
        <p:spPr>
          <a:xfrm>
            <a:off x="6851781" y="2679895"/>
            <a:ext cx="1484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Deepanshu Yadav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E7DBC694-DB96-2544-916D-FEDD281D5D97}"/>
              </a:ext>
            </a:extLst>
          </p:cNvPr>
          <p:cNvSpPr txBox="1"/>
          <p:nvPr/>
        </p:nvSpPr>
        <p:spPr>
          <a:xfrm>
            <a:off x="8244408" y="2688045"/>
            <a:ext cx="1384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Himanshu Yadav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37B1B70-77F3-584F-ADFA-B0861581A89A}"/>
              </a:ext>
            </a:extLst>
          </p:cNvPr>
          <p:cNvSpPr txBox="1"/>
          <p:nvPr/>
        </p:nvSpPr>
        <p:spPr>
          <a:xfrm>
            <a:off x="2267744" y="2708920"/>
            <a:ext cx="144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Saksham Kapoor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Percentile - 99.39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91490548-7F75-E549-BB98-F735F4B0491C}"/>
              </a:ext>
            </a:extLst>
          </p:cNvPr>
          <p:cNvSpPr txBox="1"/>
          <p:nvPr/>
        </p:nvSpPr>
        <p:spPr>
          <a:xfrm>
            <a:off x="3779912" y="3068960"/>
            <a:ext cx="1285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 Rank - 25244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D7491F97-8324-CA48-ACD2-E8DAB6072C99}"/>
              </a:ext>
            </a:extLst>
          </p:cNvPr>
          <p:cNvSpPr txBox="1"/>
          <p:nvPr/>
        </p:nvSpPr>
        <p:spPr>
          <a:xfrm>
            <a:off x="3779912" y="2708920"/>
            <a:ext cx="1577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err="1"/>
              <a:t>Kushagra</a:t>
            </a:r>
            <a:r>
              <a:rPr lang="en-IN" sz="1200" dirty="0"/>
              <a:t> </a:t>
            </a:r>
            <a:r>
              <a:rPr lang="en-IN" sz="1200" dirty="0" err="1"/>
              <a:t>Pipraiya</a:t>
            </a:r>
            <a:endParaRPr lang="en-IN" sz="1200" dirty="0"/>
          </a:p>
          <a:p>
            <a:r>
              <a:rPr lang="en-IN" sz="1200" b="1" i="1" dirty="0">
                <a:solidFill>
                  <a:srgbClr val="C00000"/>
                </a:solidFill>
              </a:rPr>
              <a:t>Percentile – 97.77</a:t>
            </a:r>
          </a:p>
        </p:txBody>
      </p:sp>
    </p:spTree>
    <p:extLst>
      <p:ext uri="{BB962C8B-B14F-4D97-AF65-F5344CB8AC3E}">
        <p14:creationId xmlns:p14="http://schemas.microsoft.com/office/powerpoint/2010/main" val="210711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imanshu\Desktop\vnv\images\bg\2.jpg">
            <a:extLst>
              <a:ext uri="{FF2B5EF4-FFF2-40B4-BE49-F238E27FC236}">
                <a16:creationId xmlns="" xmlns:a16="http://schemas.microsoft.com/office/drawing/2014/main" id="{D6B77786-9635-4B43-88F0-06B8AFEB6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467545" y="753670"/>
            <a:ext cx="9937104" cy="421073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 w="19050">
            <a:solidFill>
              <a:schemeClr val="tx1"/>
            </a:solidFill>
          </a:ln>
          <a:effectLst/>
          <a:extLst/>
        </p:spPr>
      </p:pic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9070C684-3571-C24D-BED2-E1E8A6C2432B}"/>
              </a:ext>
            </a:extLst>
          </p:cNvPr>
          <p:cNvSpPr/>
          <p:nvPr/>
        </p:nvSpPr>
        <p:spPr>
          <a:xfrm>
            <a:off x="467544" y="1340768"/>
            <a:ext cx="9937104" cy="2736304"/>
          </a:xfrm>
          <a:prstGeom prst="roundRect">
            <a:avLst>
              <a:gd name="adj" fmla="val 313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2339751" y="1620089"/>
            <a:ext cx="1512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latin typeface="Arial Black" panose="020B0A04020102020204" pitchFamily="34" charset="0"/>
              </a:rPr>
              <a:t>Harshul Gupta</a:t>
            </a:r>
            <a:endParaRPr lang="en-IN" sz="2000" b="1" dirty="0">
              <a:latin typeface="Arial Black" panose="020B0A040201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55576" y="3276273"/>
            <a:ext cx="30170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FF0000"/>
                </a:solidFill>
                <a:latin typeface="+mj-lt"/>
              </a:rPr>
              <a:t>99.83 Percentile</a:t>
            </a:r>
            <a:endParaRPr lang="en-IN" sz="32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181216" y="2584397"/>
            <a:ext cx="172087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700" b="1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Phy – 99.94</a:t>
            </a:r>
            <a:endParaRPr lang="en-IN" sz="1700" b="1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195866" y="2253142"/>
            <a:ext cx="172087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7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Chem – 99.35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203057" y="2915652"/>
            <a:ext cx="172087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700" b="1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Maths – 99.63</a:t>
            </a:r>
            <a:endParaRPr lang="en-IN" sz="1700" b="1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3943368" y="1596794"/>
            <a:ext cx="0" cy="22831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/>
          <a:srcRect l="11853" t="16801" r="16771" b="23683"/>
          <a:stretch/>
        </p:blipFill>
        <p:spPr>
          <a:xfrm>
            <a:off x="827584" y="1674965"/>
            <a:ext cx="1368152" cy="153801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1602957"/>
            <a:ext cx="1271609" cy="153801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5"/>
          <a:srcRect l="4134" r="14266" b="23409"/>
          <a:stretch/>
        </p:blipFill>
        <p:spPr>
          <a:xfrm>
            <a:off x="5776699" y="1596794"/>
            <a:ext cx="1296144" cy="1538012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l="9218" t="20808" r="13007"/>
          <a:stretch/>
        </p:blipFill>
        <p:spPr>
          <a:xfrm>
            <a:off x="7293966" y="1621930"/>
            <a:ext cx="1285904" cy="1538012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5596" t="10554" r="27629" b="44220"/>
          <a:stretch/>
        </p:blipFill>
        <p:spPr>
          <a:xfrm>
            <a:off x="8760460" y="1628800"/>
            <a:ext cx="1319582" cy="1531142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4283968" y="3205281"/>
            <a:ext cx="1271609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 smtClean="0">
                <a:latin typeface="Arial Black" panose="020B0A04020102020204" pitchFamily="34" charset="0"/>
              </a:rPr>
              <a:t>Stubh Lal</a:t>
            </a:r>
            <a:endParaRPr lang="en-IN" sz="1250" dirty="0">
              <a:latin typeface="Arial Black" panose="020B0A040201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5508103" y="3212976"/>
            <a:ext cx="18476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b="1" dirty="0" smtClean="0">
                <a:latin typeface="Arial Black" panose="020B0A04020102020204" pitchFamily="34" charset="0"/>
              </a:rPr>
              <a:t>Aayush Mohanty</a:t>
            </a:r>
            <a:endParaRPr lang="en-IN" sz="1250" b="1" dirty="0">
              <a:latin typeface="Arial Black" panose="020B0A040201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7020272" y="3220670"/>
            <a:ext cx="18476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b="1" dirty="0" smtClean="0">
                <a:latin typeface="Arial Black" panose="020B0A04020102020204" pitchFamily="34" charset="0"/>
              </a:rPr>
              <a:t>Nishchay Moga</a:t>
            </a:r>
            <a:endParaRPr lang="en-IN" sz="1250" b="1" dirty="0">
              <a:latin typeface="Arial Black" panose="020B0A0402010202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719931" y="3212976"/>
            <a:ext cx="1400640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250" dirty="0" smtClean="0">
                <a:latin typeface="Arial Black" panose="020B0A04020102020204" pitchFamily="34" charset="0"/>
              </a:rPr>
              <a:t>Bhavya Gupta</a:t>
            </a:r>
            <a:endParaRPr lang="en-IN" sz="1250" dirty="0">
              <a:latin typeface="Arial Black" panose="020B0A0402010202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506838" y="3389511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002060"/>
                </a:solidFill>
                <a:latin typeface="+mj-lt"/>
              </a:rPr>
              <a:t>99.02</a:t>
            </a:r>
            <a:r>
              <a:rPr lang="en-IN" b="1" dirty="0" smtClean="0">
                <a:solidFill>
                  <a:srgbClr val="002060"/>
                </a:solidFill>
                <a:latin typeface="+mj-lt"/>
              </a:rPr>
              <a:t>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420837" y="3635151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026154" y="3379639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002060"/>
                </a:solidFill>
                <a:latin typeface="+mj-lt"/>
              </a:rPr>
              <a:t>98.60</a:t>
            </a:r>
            <a:r>
              <a:rPr lang="en-IN" b="1" dirty="0" smtClean="0">
                <a:solidFill>
                  <a:srgbClr val="002060"/>
                </a:solidFill>
                <a:latin typeface="+mj-lt"/>
              </a:rPr>
              <a:t> </a:t>
            </a:r>
          </a:p>
        </p:txBody>
      </p:sp>
      <p:sp>
        <p:nvSpPr>
          <p:cNvPr id="51" name="Rectangle 50"/>
          <p:cNvSpPr/>
          <p:nvPr/>
        </p:nvSpPr>
        <p:spPr>
          <a:xfrm>
            <a:off x="5940152" y="362527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538322" y="3379639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002060"/>
                </a:solidFill>
                <a:latin typeface="+mj-lt"/>
              </a:rPr>
              <a:t>97.63</a:t>
            </a:r>
            <a:r>
              <a:rPr lang="en-IN" b="1" dirty="0" smtClean="0">
                <a:solidFill>
                  <a:srgbClr val="002060"/>
                </a:solidFill>
                <a:latin typeface="+mj-lt"/>
              </a:rPr>
              <a:t> 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452320" y="362527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9055634" y="3379639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002060"/>
                </a:solidFill>
                <a:latin typeface="+mj-lt"/>
              </a:rPr>
              <a:t>96.45</a:t>
            </a:r>
            <a:r>
              <a:rPr lang="en-IN" b="1" dirty="0" smtClean="0">
                <a:solidFill>
                  <a:srgbClr val="002060"/>
                </a:solidFill>
                <a:latin typeface="+mj-lt"/>
              </a:rPr>
              <a:t> </a:t>
            </a:r>
          </a:p>
        </p:txBody>
      </p:sp>
      <p:sp>
        <p:nvSpPr>
          <p:cNvPr id="55" name="Rectangle 54"/>
          <p:cNvSpPr/>
          <p:nvPr/>
        </p:nvSpPr>
        <p:spPr>
          <a:xfrm>
            <a:off x="8969632" y="362527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F151C1DF-9BD1-3245-B474-CB18A8C9A6E0}"/>
              </a:ext>
            </a:extLst>
          </p:cNvPr>
          <p:cNvSpPr txBox="1"/>
          <p:nvPr/>
        </p:nvSpPr>
        <p:spPr>
          <a:xfrm>
            <a:off x="755575" y="694678"/>
            <a:ext cx="936499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 smtClean="0">
                <a:solidFill>
                  <a:srgbClr val="FFFF00"/>
                </a:solidFill>
                <a:latin typeface="+mj-lt"/>
              </a:rPr>
              <a:t>Our EXCELLENT Result in JEE Mains 2020</a:t>
            </a:r>
            <a:endParaRPr lang="en-IN" sz="2800" b="1" dirty="0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6831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1268760"/>
            <a:ext cx="85899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7" y="1268759"/>
            <a:ext cx="3739335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452320" y="3356992"/>
            <a:ext cx="93610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99.40 </a:t>
            </a:r>
            <a:r>
              <a:rPr lang="en-IN" sz="11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5" name="Rectangle 4"/>
          <p:cNvSpPr/>
          <p:nvPr/>
        </p:nvSpPr>
        <p:spPr>
          <a:xfrm>
            <a:off x="853244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99.39 </a:t>
            </a:r>
            <a:r>
              <a:rPr lang="en-IN" sz="11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6" name="Rectangle 5"/>
          <p:cNvSpPr/>
          <p:nvPr/>
        </p:nvSpPr>
        <p:spPr>
          <a:xfrm>
            <a:off x="961256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97.77 </a:t>
            </a:r>
            <a:r>
              <a:rPr lang="en-IN" sz="11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7" name="Rectangle 6"/>
          <p:cNvSpPr/>
          <p:nvPr/>
        </p:nvSpPr>
        <p:spPr>
          <a:xfrm>
            <a:off x="9756576" y="4797152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8" name="Rectangle 7"/>
          <p:cNvSpPr/>
          <p:nvPr/>
        </p:nvSpPr>
        <p:spPr>
          <a:xfrm>
            <a:off x="8142238" y="1952836"/>
            <a:ext cx="1758354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  <p:sp>
        <p:nvSpPr>
          <p:cNvPr id="3" name="Rectangle 2"/>
          <p:cNvSpPr/>
          <p:nvPr/>
        </p:nvSpPr>
        <p:spPr>
          <a:xfrm>
            <a:off x="7498636" y="3573016"/>
            <a:ext cx="889787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22969" y="3531021"/>
            <a:ext cx="914400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594426" y="3501008"/>
            <a:ext cx="889787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9671722" y="3532236"/>
            <a:ext cx="889787" cy="1552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3" descr="C:\Users\himanshu\Downloads\IMG_20181025_19274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r="591" b="13543"/>
          <a:stretch/>
        </p:blipFill>
        <p:spPr bwMode="auto">
          <a:xfrm>
            <a:off x="8589787" y="3609178"/>
            <a:ext cx="878757" cy="97195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388424" y="4646602"/>
            <a:ext cx="12241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00" b="1" dirty="0"/>
              <a:t>  </a:t>
            </a:r>
            <a:r>
              <a:rPr lang="en-IN" sz="900" b="1" dirty="0" err="1"/>
              <a:t>Uditansh</a:t>
            </a:r>
            <a:r>
              <a:rPr lang="en-IN" sz="900" b="1" dirty="0"/>
              <a:t> </a:t>
            </a:r>
            <a:r>
              <a:rPr lang="en-IN" sz="900" b="1" dirty="0" err="1"/>
              <a:t>Bhandari</a:t>
            </a:r>
            <a:endParaRPr lang="en-IN" sz="900" b="1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95.11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7" t="58656" r="68128" b="3081"/>
          <a:stretch/>
        </p:blipFill>
        <p:spPr bwMode="auto">
          <a:xfrm>
            <a:off x="9671722" y="3573016"/>
            <a:ext cx="948950" cy="1504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915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4784" y="1462857"/>
            <a:ext cx="12455526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3235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1268760"/>
            <a:ext cx="85899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7" y="1268759"/>
            <a:ext cx="3739335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452320" y="3356992"/>
            <a:ext cx="93610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99.40 </a:t>
            </a:r>
            <a:r>
              <a:rPr lang="en-IN" sz="11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6" name="Rectangle 5"/>
          <p:cNvSpPr/>
          <p:nvPr/>
        </p:nvSpPr>
        <p:spPr>
          <a:xfrm>
            <a:off x="853244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99.39 </a:t>
            </a:r>
            <a:r>
              <a:rPr lang="en-IN" sz="11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7" name="Rectangle 6"/>
          <p:cNvSpPr/>
          <p:nvPr/>
        </p:nvSpPr>
        <p:spPr>
          <a:xfrm>
            <a:off x="961256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97.77 </a:t>
            </a:r>
            <a:r>
              <a:rPr lang="en-IN" sz="11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8" name="Rectangle 7"/>
          <p:cNvSpPr/>
          <p:nvPr/>
        </p:nvSpPr>
        <p:spPr>
          <a:xfrm>
            <a:off x="9756576" y="4797152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9" name="Rectangle 8"/>
          <p:cNvSpPr/>
          <p:nvPr/>
        </p:nvSpPr>
        <p:spPr>
          <a:xfrm>
            <a:off x="8142238" y="1952836"/>
            <a:ext cx="1758354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</p:spTree>
    <p:extLst>
      <p:ext uri="{BB962C8B-B14F-4D97-AF65-F5344CB8AC3E}">
        <p14:creationId xmlns:p14="http://schemas.microsoft.com/office/powerpoint/2010/main" val="3509426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1746250"/>
            <a:ext cx="9182100" cy="336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7126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835696" y="813489"/>
            <a:ext cx="6552728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extBox 1"/>
          <p:cNvSpPr txBox="1"/>
          <p:nvPr/>
        </p:nvSpPr>
        <p:spPr>
          <a:xfrm>
            <a:off x="1680602" y="861975"/>
            <a:ext cx="700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35696" y="1279793"/>
            <a:ext cx="6552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( percentile and rank)</a:t>
            </a:r>
          </a:p>
        </p:txBody>
      </p:sp>
      <p:pic>
        <p:nvPicPr>
          <p:cNvPr id="2051" name="Picture 3" descr="C:\Users\himanshu\Downloads\IMG_20190104_15000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755576" y="1628799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himanshu\Downloads\Untitled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1793567" y="1627894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himanshu\Downloads\IMG_20190120_19444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49" y="1627894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himanshu\Downloads\Untitled-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2" r="8026"/>
          <a:stretch/>
        </p:blipFill>
        <p:spPr bwMode="auto">
          <a:xfrm>
            <a:off x="6364745" y="1627894"/>
            <a:ext cx="936103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himanshu\Downloads\IMG_20190123_182032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1" r="9714" b="9863"/>
          <a:stretch/>
        </p:blipFill>
        <p:spPr bwMode="auto">
          <a:xfrm>
            <a:off x="8532442" y="1606985"/>
            <a:ext cx="970596" cy="117394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himanshu\Downloads\IMG_20190123_182105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1218" r="8486" b="12770"/>
          <a:stretch/>
        </p:blipFill>
        <p:spPr bwMode="auto">
          <a:xfrm>
            <a:off x="4161656" y="1627894"/>
            <a:ext cx="914400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1560" y="2846402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Shashi</a:t>
            </a:r>
            <a:r>
              <a:rPr lang="en-IN" sz="1050" dirty="0"/>
              <a:t> </a:t>
            </a:r>
            <a:r>
              <a:rPr lang="en-IN" sz="1050" dirty="0" err="1"/>
              <a:t>Shekhar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63688" y="2846402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Saksham</a:t>
            </a:r>
            <a:r>
              <a:rPr lang="en-IN" sz="1050" dirty="0"/>
              <a:t> </a:t>
            </a:r>
            <a:r>
              <a:rPr lang="en-IN" sz="1050" dirty="0" err="1"/>
              <a:t>Kapoor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43808" y="2846402"/>
            <a:ext cx="122413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Kushagra</a:t>
            </a:r>
            <a:r>
              <a:rPr lang="en-IN" sz="1050" dirty="0"/>
              <a:t> </a:t>
            </a:r>
            <a:r>
              <a:rPr lang="en-IN" sz="1050" dirty="0" err="1"/>
              <a:t>Pipraiya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97.77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56732" y="2828836"/>
            <a:ext cx="10801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Mohd</a:t>
            </a:r>
            <a:r>
              <a:rPr lang="en-IN" sz="1050" dirty="0"/>
              <a:t>. </a:t>
            </a:r>
            <a:r>
              <a:rPr lang="en-IN" sz="1050" dirty="0" err="1"/>
              <a:t>Inayetullah</a:t>
            </a:r>
            <a:r>
              <a:rPr lang="en-IN" sz="1050" dirty="0"/>
              <a:t> </a:t>
            </a:r>
            <a:r>
              <a:rPr lang="en-IN" sz="1050" dirty="0" err="1"/>
              <a:t>Rais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94.54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460432" y="2825492"/>
            <a:ext cx="111461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Rishabh</a:t>
            </a:r>
            <a:r>
              <a:rPr lang="en-IN" sz="1050" dirty="0"/>
              <a:t> </a:t>
            </a:r>
            <a:r>
              <a:rPr lang="en-IN" sz="1050" dirty="0" err="1"/>
              <a:t>Ranjan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93.92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61656" y="2846402"/>
            <a:ext cx="9144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Sankalp</a:t>
            </a:r>
            <a:r>
              <a:rPr lang="en-IN" sz="1050" dirty="0"/>
              <a:t> Roy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95536" y="548680"/>
            <a:ext cx="9433048" cy="3024336"/>
          </a:xfrm>
          <a:prstGeom prst="roundRect">
            <a:avLst>
              <a:gd name="adj" fmla="val 837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pic>
        <p:nvPicPr>
          <p:cNvPr id="1026" name="Picture 2" descr="C:\Users\himanshu\Downloads\IMG_20190121_185724 (1)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627894"/>
            <a:ext cx="952179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7452320" y="2833334"/>
            <a:ext cx="95217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Stubh Lal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92.16</a:t>
            </a:r>
          </a:p>
        </p:txBody>
      </p:sp>
      <p:pic>
        <p:nvPicPr>
          <p:cNvPr id="1027" name="Picture 3" descr="C:\Users\himanshu\Downloads\IMG_20181025_192748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5" b="13543"/>
          <a:stretch/>
        </p:blipFill>
        <p:spPr bwMode="auto">
          <a:xfrm>
            <a:off x="5220072" y="1631274"/>
            <a:ext cx="981332" cy="117056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076056" y="2833334"/>
            <a:ext cx="122413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Uditansh</a:t>
            </a:r>
            <a:r>
              <a:rPr lang="en-IN" sz="1050" dirty="0"/>
              <a:t> </a:t>
            </a:r>
            <a:r>
              <a:rPr lang="en-IN" sz="1050" dirty="0" err="1"/>
              <a:t>Bhandari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95.11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3568" y="3152001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35696" y="3140968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71749" y="3140968"/>
            <a:ext cx="1024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- 25244</a:t>
            </a:r>
          </a:p>
        </p:txBody>
      </p:sp>
    </p:spTree>
    <p:extLst>
      <p:ext uri="{BB962C8B-B14F-4D97-AF65-F5344CB8AC3E}">
        <p14:creationId xmlns:p14="http://schemas.microsoft.com/office/powerpoint/2010/main" val="3145712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75" y="1905000"/>
            <a:ext cx="945515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642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05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76672"/>
            <a:ext cx="4413250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3369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6005513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71600" y="2863969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67744" y="2863969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91880" y="2863969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- 25244</a:t>
            </a:r>
          </a:p>
        </p:txBody>
      </p:sp>
      <p:sp>
        <p:nvSpPr>
          <p:cNvPr id="6" name="Rectangle 5"/>
          <p:cNvSpPr/>
          <p:nvPr/>
        </p:nvSpPr>
        <p:spPr>
          <a:xfrm>
            <a:off x="3635896" y="2791961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88024" y="4509120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1760" y="4509120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61199" y="27298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97.77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483768" y="44481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25861" y="44481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95.11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954" y="2798493"/>
            <a:ext cx="792162" cy="13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447290" y="2729844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608" y="2780928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51147" y="2719953"/>
            <a:ext cx="54053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7" name="Rectangle 6"/>
          <p:cNvSpPr/>
          <p:nvPr/>
        </p:nvSpPr>
        <p:spPr>
          <a:xfrm>
            <a:off x="4780880" y="1364804"/>
            <a:ext cx="1303287" cy="177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769769" y="3140968"/>
            <a:ext cx="5170383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8" t="60941" r="7739" b="5924"/>
          <a:stretch/>
        </p:blipFill>
        <p:spPr bwMode="auto">
          <a:xfrm>
            <a:off x="971600" y="3140968"/>
            <a:ext cx="993329" cy="1598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96"/>
          <a:stretch/>
        </p:blipFill>
        <p:spPr bwMode="auto">
          <a:xfrm>
            <a:off x="4716016" y="2595314"/>
            <a:ext cx="1169987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7" t="61101" r="50230" b="14726"/>
          <a:stretch/>
        </p:blipFill>
        <p:spPr bwMode="auto">
          <a:xfrm>
            <a:off x="4773488" y="1400076"/>
            <a:ext cx="1022648" cy="1236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30" t="22149" r="8224" b="38704"/>
          <a:stretch/>
        </p:blipFill>
        <p:spPr bwMode="auto">
          <a:xfrm>
            <a:off x="2206799" y="3084190"/>
            <a:ext cx="1069057" cy="1737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3" t="60969" r="73130" b="5006"/>
          <a:stretch/>
        </p:blipFill>
        <p:spPr bwMode="auto">
          <a:xfrm>
            <a:off x="3543299" y="3131417"/>
            <a:ext cx="1028701" cy="1690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8" t="60969" r="29120" b="5006"/>
          <a:stretch/>
        </p:blipFill>
        <p:spPr bwMode="auto">
          <a:xfrm>
            <a:off x="4729391" y="3140968"/>
            <a:ext cx="1066745" cy="1640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0956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25" y="1016000"/>
            <a:ext cx="6254750" cy="482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1378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99" b="7601"/>
          <a:stretch/>
        </p:blipFill>
        <p:spPr bwMode="auto">
          <a:xfrm>
            <a:off x="683568" y="857250"/>
            <a:ext cx="8064896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MATHEMATICS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422576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3"/>
          <a:stretch/>
        </p:blipFill>
        <p:spPr bwMode="auto">
          <a:xfrm>
            <a:off x="538164" y="1243013"/>
            <a:ext cx="7980362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6456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45"/>
          <a:stretch/>
        </p:blipFill>
        <p:spPr bwMode="auto">
          <a:xfrm>
            <a:off x="538164" y="1243012"/>
            <a:ext cx="7980362" cy="4371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174886" y="3333185"/>
            <a:ext cx="670948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538164" y="2132856"/>
            <a:ext cx="7994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MATHEMATICS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8164" y="3633991"/>
            <a:ext cx="7994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2549258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243013"/>
            <a:ext cx="799941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665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692696"/>
            <a:ext cx="7992889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CHEMISTRY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1286008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"/>
          <a:stretch/>
        </p:blipFill>
        <p:spPr bwMode="auto">
          <a:xfrm>
            <a:off x="538163" y="1252166"/>
            <a:ext cx="798036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5539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08720"/>
            <a:ext cx="8064896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PHYSICS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1202707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8401"/>
          <a:stretch/>
        </p:blipFill>
        <p:spPr>
          <a:xfrm flipH="1">
            <a:off x="182934" y="1988840"/>
            <a:ext cx="3347897" cy="24071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143" t="2909"/>
          <a:stretch/>
        </p:blipFill>
        <p:spPr>
          <a:xfrm>
            <a:off x="3600367" y="1988840"/>
            <a:ext cx="3347897" cy="24037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2151" t="2909"/>
          <a:stretch/>
        </p:blipFill>
        <p:spPr>
          <a:xfrm>
            <a:off x="179510" y="4454252"/>
            <a:ext cx="3347897" cy="240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6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252538"/>
            <a:ext cx="7980363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0546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02304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FD65786-A66A-5049-A616-E0A9380BFE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3" t="8000" r="12500" b="12000"/>
          <a:stretch/>
        </p:blipFill>
        <p:spPr>
          <a:xfrm>
            <a:off x="323528" y="2780928"/>
            <a:ext cx="7992888" cy="1008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9D57996-B612-2D4B-AB8D-F9F0484420D1}"/>
              </a:ext>
            </a:extLst>
          </p:cNvPr>
          <p:cNvSpPr txBox="1"/>
          <p:nvPr/>
        </p:nvSpPr>
        <p:spPr>
          <a:xfrm>
            <a:off x="467544" y="2977788"/>
            <a:ext cx="756084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American Typewriter Condensed" panose="02090606020004020304" pitchFamily="18" charset="77"/>
              </a:rPr>
              <a:t>Above 90% success rate in JEE Mains 2019</a:t>
            </a:r>
            <a:endParaRPr lang="en-US" sz="24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American Typewriter Condensed" panose="02090606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85005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B9B6BFAF-02C5-9F48-BBB9-BBEBE0D9F7D7}"/>
              </a:ext>
            </a:extLst>
          </p:cNvPr>
          <p:cNvSpPr/>
          <p:nvPr/>
        </p:nvSpPr>
        <p:spPr>
          <a:xfrm>
            <a:off x="107504" y="332656"/>
            <a:ext cx="9036496" cy="684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="" xmlns:a16="http://schemas.microsoft.com/office/drawing/2014/main" id="{AC576D85-228E-1B41-B406-5DF18B103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52" y="2707184"/>
            <a:ext cx="8483600" cy="1917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F6E56632-EF22-C44E-A6C6-BA3074190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52" y="4940300"/>
            <a:ext cx="8483600" cy="1917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03365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="" xmlns:a16="http://schemas.microsoft.com/office/drawing/2014/main" id="{F8797939-A337-DE40-A398-922EFCA0F77F}"/>
              </a:ext>
            </a:extLst>
          </p:cNvPr>
          <p:cNvSpPr/>
          <p:nvPr/>
        </p:nvSpPr>
        <p:spPr>
          <a:xfrm>
            <a:off x="5436096" y="332656"/>
            <a:ext cx="936104" cy="6048672"/>
          </a:xfrm>
          <a:prstGeom prst="roundRect">
            <a:avLst>
              <a:gd name="adj" fmla="val 19734"/>
            </a:avLst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thelas" panose="02000503000000020003" pitchFamily="2" charset="77"/>
                <a:cs typeface="Apple Chancery" panose="03020702040506060504" pitchFamily="66" charset="-79"/>
              </a:rPr>
              <a:t>Admission Enquiry</a:t>
            </a:r>
          </a:p>
          <a:p>
            <a:pPr algn="ctr"/>
            <a:endParaRPr lang="en-US" sz="1400" dirty="0">
              <a:solidFill>
                <a:schemeClr val="tx1"/>
              </a:solidFill>
              <a:latin typeface="Athelas" panose="02000503000000020003" pitchFamily="2" charset="77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25945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8F8A538-2421-AF49-9198-4C87A72E51D0}"/>
              </a:ext>
            </a:extLst>
          </p:cNvPr>
          <p:cNvSpPr txBox="1"/>
          <p:nvPr/>
        </p:nvSpPr>
        <p:spPr>
          <a:xfrm>
            <a:off x="-108520" y="4289028"/>
            <a:ext cx="9361040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80B9595-D6D4-2B4C-9D01-EC40D2BBD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144000" cy="2062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09013B5-AE26-324F-8A28-30DC588DF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4534982"/>
            <a:ext cx="9144000" cy="206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27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464F00DE-D497-4540-8FF3-78DB1F5A8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69" r="13570"/>
          <a:stretch/>
        </p:blipFill>
        <p:spPr>
          <a:xfrm>
            <a:off x="-2052736" y="692696"/>
            <a:ext cx="5976664" cy="5281709"/>
          </a:xfrm>
          <a:prstGeom prst="roundRect">
            <a:avLst>
              <a:gd name="adj" fmla="val 42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A61AA89-D4D8-0241-946D-675B05FEF441}"/>
              </a:ext>
            </a:extLst>
          </p:cNvPr>
          <p:cNvSpPr txBox="1"/>
          <p:nvPr/>
        </p:nvSpPr>
        <p:spPr>
          <a:xfrm>
            <a:off x="-1476672" y="1250757"/>
            <a:ext cx="4752528" cy="95410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Batch size of 15 to 20 </a:t>
            </a:r>
            <a:endParaRPr lang="en-IN" sz="28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IN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students </a:t>
            </a:r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!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Brush Script MT" panose="03060802040406070304" pitchFamily="66" charset="-122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79ED888-59E1-254E-B3F1-53F72F743AAF}"/>
              </a:ext>
            </a:extLst>
          </p:cNvPr>
          <p:cNvSpPr txBox="1"/>
          <p:nvPr/>
        </p:nvSpPr>
        <p:spPr>
          <a:xfrm>
            <a:off x="-1476672" y="3284984"/>
            <a:ext cx="4752528" cy="95410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Highly Experienced Faculty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Brush Script MT" panose="03060802040406070304" pitchFamily="66" charset="-122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C077AF6-6473-2041-A5C4-FC7C427256CB}"/>
              </a:ext>
            </a:extLst>
          </p:cNvPr>
          <p:cNvSpPr txBox="1"/>
          <p:nvPr/>
        </p:nvSpPr>
        <p:spPr>
          <a:xfrm>
            <a:off x="-1472604" y="2473732"/>
            <a:ext cx="4748460" cy="523220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Coaching </a:t>
            </a:r>
            <a:r>
              <a:rPr lang="en-IN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IITians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Brush Script MT" panose="03060802040406070304" pitchFamily="66" charset="-122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226BE24-9C78-E044-BE8F-49BB6C1B83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69" r="13570"/>
          <a:stretch/>
        </p:blipFill>
        <p:spPr>
          <a:xfrm>
            <a:off x="4211960" y="692695"/>
            <a:ext cx="6624736" cy="5281709"/>
          </a:xfrm>
          <a:prstGeom prst="roundRect">
            <a:avLst>
              <a:gd name="adj" fmla="val 42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DFCD96E-27CD-524A-BE2A-9DD6D2B4B839}"/>
              </a:ext>
            </a:extLst>
          </p:cNvPr>
          <p:cNvSpPr txBox="1"/>
          <p:nvPr/>
        </p:nvSpPr>
        <p:spPr>
          <a:xfrm>
            <a:off x="4355977" y="1986635"/>
            <a:ext cx="6336704" cy="2554545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000" i="1" dirty="0">
                <a:solidFill>
                  <a:schemeClr val="bg1"/>
                </a:solidFill>
              </a:rPr>
              <a:t>No Gimmicks, </a:t>
            </a:r>
          </a:p>
          <a:p>
            <a:pPr algn="ctr"/>
            <a:r>
              <a:rPr lang="en-IN" sz="4000" i="1" dirty="0">
                <a:solidFill>
                  <a:schemeClr val="bg1"/>
                </a:solidFill>
              </a:rPr>
              <a:t>No hocus pocus,</a:t>
            </a:r>
            <a:r>
              <a:rPr lang="en-IN" sz="5400" i="1" dirty="0">
                <a:solidFill>
                  <a:schemeClr val="bg1"/>
                </a:solidFill>
              </a:rPr>
              <a:t/>
            </a:r>
            <a:br>
              <a:rPr lang="en-IN" sz="5400" i="1" dirty="0">
                <a:solidFill>
                  <a:schemeClr val="bg1"/>
                </a:solidFill>
              </a:rPr>
            </a:br>
            <a:r>
              <a:rPr lang="en-IN" sz="4000" i="1" dirty="0">
                <a:solidFill>
                  <a:schemeClr val="bg1"/>
                </a:solidFill>
              </a:rPr>
              <a:t>Success through Grit </a:t>
            </a:r>
          </a:p>
          <a:p>
            <a:pPr algn="ctr"/>
            <a:r>
              <a:rPr lang="en-IN" sz="4000" i="1" dirty="0">
                <a:solidFill>
                  <a:schemeClr val="bg1"/>
                </a:solidFill>
              </a:rPr>
              <a:t>and Hard Work</a:t>
            </a:r>
            <a:endParaRPr lang="en-US" sz="5400" b="1" i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Rounded MT Bold" panose="020F0704030504030204" pitchFamily="34" charset="77"/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5F69EB59-B072-BF44-9AD8-D6DD4F883B4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>
            <a:off x="9324528" y="1271315"/>
            <a:ext cx="827584" cy="6455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00D0D8B2-6E6D-D141-B742-2DC6A7FD674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0032" y="4797152"/>
            <a:ext cx="827584" cy="6455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79ED888-59E1-254E-B3F1-53F72F743AAF}"/>
              </a:ext>
            </a:extLst>
          </p:cNvPr>
          <p:cNvSpPr txBox="1"/>
          <p:nvPr/>
        </p:nvSpPr>
        <p:spPr>
          <a:xfrm>
            <a:off x="-1476672" y="4491117"/>
            <a:ext cx="4752528" cy="95410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lectures </a:t>
            </a:r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IN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vailable for revision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Brush Script MT" panose="03060802040406070304" pitchFamily="66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26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AC2D6784-5649-D748-A167-51F4F923DD91}"/>
              </a:ext>
            </a:extLst>
          </p:cNvPr>
          <p:cNvSpPr/>
          <p:nvPr/>
        </p:nvSpPr>
        <p:spPr>
          <a:xfrm>
            <a:off x="755576" y="548680"/>
            <a:ext cx="8136904" cy="5544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2DDB906-8402-4049-8BE8-E8490FFEC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400"/>
            <a:ext cx="9144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46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835696" y="764704"/>
            <a:ext cx="5616624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TextBox 3"/>
          <p:cNvSpPr txBox="1"/>
          <p:nvPr/>
        </p:nvSpPr>
        <p:spPr>
          <a:xfrm>
            <a:off x="2123728" y="813190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Courses Available     (2019-2020)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9552" y="1462997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Regular Classroom Course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84168" y="3117429"/>
            <a:ext cx="2664296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Classes 9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r>
              <a:rPr lang="en-IN" dirty="0">
                <a:solidFill>
                  <a:schemeClr val="tx1"/>
                </a:solidFill>
              </a:rPr>
              <a:t> &amp; 10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endParaRPr lang="en-IN" sz="8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314351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Droppers Batch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83868" y="3143513"/>
            <a:ext cx="2600813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Quick Revision Course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84168" y="1454587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Crash Course 2019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83868" y="1454587"/>
            <a:ext cx="2628292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Private Tuitions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2028617"/>
            <a:ext cx="3099184" cy="116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latin typeface="Calisto MT" pitchFamily="18" charset="0"/>
              </a:rPr>
              <a:t>Class</a:t>
            </a:r>
            <a:r>
              <a:rPr lang="en-IN" sz="1400" dirty="0">
                <a:latin typeface="Calisto MT" pitchFamily="18" charset="0"/>
              </a:rPr>
              <a:t> </a:t>
            </a:r>
            <a:r>
              <a:rPr lang="en-IN" sz="1420" dirty="0">
                <a:latin typeface="Berlin Sans FB Demi" pitchFamily="34" charset="0"/>
              </a:rPr>
              <a:t>12</a:t>
            </a:r>
            <a:r>
              <a:rPr lang="en-IN" sz="1420" baseline="30000" dirty="0">
                <a:latin typeface="Berlin Sans FB Demi" pitchFamily="34" charset="0"/>
              </a:rPr>
              <a:t>th</a:t>
            </a:r>
            <a:r>
              <a:rPr lang="en-IN" sz="1420" dirty="0">
                <a:latin typeface="Berlin Sans FB Demi" pitchFamily="34" charset="0"/>
              </a:rPr>
              <a:t> Batch 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Starting 15</a:t>
            </a:r>
            <a:r>
              <a:rPr lang="en-IN" sz="1420" baseline="30000" dirty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 March</a:t>
            </a:r>
          </a:p>
          <a:p>
            <a:pPr algn="ctr">
              <a:spcAft>
                <a:spcPts val="600"/>
              </a:spcAft>
            </a:pPr>
            <a:r>
              <a:rPr lang="en-IN" sz="1400" b="1" dirty="0">
                <a:latin typeface="Calisto MT" pitchFamily="18" charset="0"/>
              </a:rPr>
              <a:t>Class</a:t>
            </a:r>
            <a:r>
              <a:rPr lang="en-IN" sz="1400" dirty="0">
                <a:latin typeface="Calisto MT" pitchFamily="18" charset="0"/>
              </a:rPr>
              <a:t> </a:t>
            </a:r>
            <a:r>
              <a:rPr lang="en-IN" sz="1420" dirty="0">
                <a:latin typeface="Berlin Sans FB Demi" pitchFamily="34" charset="0"/>
              </a:rPr>
              <a:t>11</a:t>
            </a:r>
            <a:r>
              <a:rPr lang="en-IN" sz="1420" baseline="30000" dirty="0">
                <a:latin typeface="Berlin Sans FB Demi" pitchFamily="34" charset="0"/>
              </a:rPr>
              <a:t>th</a:t>
            </a:r>
            <a:r>
              <a:rPr lang="en-IN" sz="1420" dirty="0">
                <a:latin typeface="Berlin Sans FB Demi" pitchFamily="34" charset="0"/>
              </a:rPr>
              <a:t> Batch 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Starting April</a:t>
            </a:r>
          </a:p>
          <a:p>
            <a:pPr algn="ctr"/>
            <a:r>
              <a:rPr lang="en-IN" sz="1100" b="1" dirty="0">
                <a:latin typeface="Calisto MT" pitchFamily="18" charset="0"/>
              </a:rPr>
              <a:t>*JEE and NEET Preparation </a:t>
            </a:r>
          </a:p>
          <a:p>
            <a:pPr algn="ctr"/>
            <a:r>
              <a:rPr lang="en-IN" sz="1100" b="1" dirty="0">
                <a:latin typeface="Calisto MT" pitchFamily="18" charset="0"/>
              </a:rPr>
              <a:t>integrated with CBSE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28184" y="3787290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Foundation in Maths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40152" y="2053297"/>
            <a:ext cx="2952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For JEE Main, BITSAT, IP,</a:t>
            </a:r>
          </a:p>
          <a:p>
            <a:pPr algn="ctr"/>
            <a:r>
              <a:rPr lang="en-US" sz="1400" dirty="0"/>
              <a:t> NEET Physics &amp; Chemistry.</a:t>
            </a:r>
          </a:p>
          <a:p>
            <a:pPr algn="ctr"/>
            <a:r>
              <a:rPr lang="en-IN" sz="1600" dirty="0">
                <a:solidFill>
                  <a:srgbClr val="FF0000"/>
                </a:solidFill>
                <a:latin typeface="Berlin Sans FB Demi" pitchFamily="34" charset="0"/>
              </a:rPr>
              <a:t>Starting 19</a:t>
            </a:r>
            <a:r>
              <a:rPr lang="en-IN" sz="1600" baseline="30000" dirty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600" dirty="0">
                <a:solidFill>
                  <a:srgbClr val="FF0000"/>
                </a:solidFill>
                <a:latin typeface="Berlin Sans FB Demi" pitchFamily="34" charset="0"/>
              </a:rPr>
              <a:t> March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3568" y="3769876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IIT JEE </a:t>
            </a:r>
            <a:r>
              <a:rPr lang="en-US" sz="1400" dirty="0"/>
              <a:t>(Phy, Chem &amp; Maths)</a:t>
            </a:r>
          </a:p>
          <a:p>
            <a:pPr algn="ctr"/>
            <a:r>
              <a:rPr lang="en-IN" sz="1400" b="1" dirty="0"/>
              <a:t>NEET</a:t>
            </a:r>
            <a:r>
              <a:rPr lang="en-IN" sz="1400" dirty="0"/>
              <a:t> (Phy &amp; Chem)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203848" y="3769876"/>
            <a:ext cx="29523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Revision of class 11th syllabus</a:t>
            </a:r>
          </a:p>
          <a:p>
            <a:pPr algn="ctr"/>
            <a:r>
              <a:rPr lang="en-IN" sz="1400" dirty="0"/>
              <a:t>(for 12</a:t>
            </a:r>
            <a:r>
              <a:rPr lang="en-IN" sz="1400" baseline="30000" dirty="0"/>
              <a:t>th</a:t>
            </a:r>
            <a:r>
              <a:rPr lang="en-IN" sz="1400" dirty="0"/>
              <a:t> class students)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494720" y="2042264"/>
            <a:ext cx="248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Doubt Solving Classes </a:t>
            </a:r>
          </a:p>
          <a:p>
            <a:pPr algn="ctr"/>
            <a:r>
              <a:rPr lang="en-US" sz="1400" dirty="0"/>
              <a:t>for students studying in </a:t>
            </a:r>
          </a:p>
          <a:p>
            <a:pPr algn="ctr"/>
            <a:r>
              <a:rPr lang="en-US" sz="1400" dirty="0"/>
              <a:t>other Coaching Institutes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504" y="523522"/>
            <a:ext cx="3528392" cy="3913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395536" y="523522"/>
            <a:ext cx="8568952" cy="3913590"/>
          </a:xfrm>
          <a:prstGeom prst="roundRect">
            <a:avLst>
              <a:gd name="adj" fmla="val 821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4507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</TotalTime>
  <Words>590</Words>
  <Application>Microsoft Office PowerPoint</Application>
  <PresentationFormat>On-screen Show (4:3)</PresentationFormat>
  <Paragraphs>198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American Typewriter Condensed</vt:lpstr>
      <vt:lpstr>Apple Chancery</vt:lpstr>
      <vt:lpstr>Arial</vt:lpstr>
      <vt:lpstr>Arial Black</vt:lpstr>
      <vt:lpstr>Arial Rounded MT Bold</vt:lpstr>
      <vt:lpstr>Athelas</vt:lpstr>
      <vt:lpstr>Bahnschrift Condensed</vt:lpstr>
      <vt:lpstr>Berlin Sans FB Demi</vt:lpstr>
      <vt:lpstr>Brush Script MT</vt:lpstr>
      <vt:lpstr>Calibri</vt:lpstr>
      <vt:lpstr>Calisto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ismail - [2010]</dc:creator>
  <cp:lastModifiedBy>USER</cp:lastModifiedBy>
  <cp:revision>111</cp:revision>
  <dcterms:created xsi:type="dcterms:W3CDTF">2019-03-04T04:17:37Z</dcterms:created>
  <dcterms:modified xsi:type="dcterms:W3CDTF">2020-01-20T15:23:53Z</dcterms:modified>
</cp:coreProperties>
</file>